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349" r:id="rId2"/>
    <p:sldId id="346" r:id="rId3"/>
    <p:sldId id="347" r:id="rId4"/>
    <p:sldId id="328" r:id="rId5"/>
    <p:sldId id="344" r:id="rId6"/>
    <p:sldId id="288" r:id="rId7"/>
    <p:sldId id="289" r:id="rId8"/>
    <p:sldId id="291" r:id="rId9"/>
    <p:sldId id="329" r:id="rId10"/>
    <p:sldId id="290" r:id="rId11"/>
    <p:sldId id="292" r:id="rId12"/>
    <p:sldId id="345" r:id="rId13"/>
    <p:sldId id="353" r:id="rId14"/>
    <p:sldId id="350" r:id="rId15"/>
    <p:sldId id="351" r:id="rId16"/>
    <p:sldId id="35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30"/>
    <p:restoredTop sz="94523"/>
  </p:normalViewPr>
  <p:slideViewPr>
    <p:cSldViewPr snapToGrid="0" snapToObjects="1">
      <p:cViewPr varScale="1">
        <p:scale>
          <a:sx n="68" d="100"/>
          <a:sy n="68" d="100"/>
        </p:scale>
        <p:origin x="96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/>
              <a:t>Click to edit Master subtitle style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en-US" altLang="zh-CN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/>
              <a:t>Click to edit Master title style</a:t>
            </a:r>
            <a:endParaRPr kumimoji="1"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en-US" altLang="zh-CN"/>
              <a:t>Click to edit Master text styles</a:t>
            </a:r>
          </a:p>
          <a:p>
            <a:pPr lvl="1"/>
            <a:r>
              <a:rPr kumimoji="1" lang="en-US" altLang="zh-CN"/>
              <a:t>Second level</a:t>
            </a:r>
          </a:p>
          <a:p>
            <a:pPr lvl="2"/>
            <a:r>
              <a:rPr kumimoji="1" lang="en-US" altLang="zh-CN"/>
              <a:t>Third level</a:t>
            </a:r>
          </a:p>
          <a:p>
            <a:pPr lvl="3"/>
            <a:r>
              <a:rPr kumimoji="1" lang="en-US" altLang="zh-CN"/>
              <a:t>Fourth level</a:t>
            </a:r>
          </a:p>
          <a:p>
            <a:pPr lvl="4"/>
            <a:r>
              <a:rPr kumimoji="1" lang="en-US" altLang="zh-CN"/>
              <a:t>Fifth level</a:t>
            </a:r>
            <a:endParaRPr kumimoji="1"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EE56-D2D5-564E-BA78-F47BC99DC33B}" type="datetimeFigureOut">
              <a:rPr kumimoji="1" lang="zh-CN" altLang="en-US" smtClean="0"/>
              <a:t>2020/1/8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6F63C0-0557-7848-8727-586DE8CE3E8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198" y="412129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《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学在华大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》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第二期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CDA30-3862-4239-8318-3C7ECB2B0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890" y="0"/>
            <a:ext cx="3238500" cy="3238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D47616-8159-493D-A070-CB92AC157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12" y="88503"/>
            <a:ext cx="3061493" cy="30614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6B284D7-C659-4D72-8378-186C9750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507" y="88503"/>
            <a:ext cx="3061493" cy="3061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55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98719" y="105928"/>
            <a:ext cx="1227419" cy="36830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写汉字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2719501" y="39183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书写前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8280597" y="42358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>
                <a:latin typeface="Songti TC" panose="02010600040101010101" pitchFamily="2" charset="-120"/>
                <a:ea typeface="Songti TC" panose="02010600040101010101" pitchFamily="2" charset="-120"/>
              </a:rPr>
              <a:t>书写后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C2318E8-6103-4089-99FC-BE42CEA77C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557" y="760135"/>
            <a:ext cx="3402567" cy="606623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DE80E567-8653-4899-9BBB-C9ADE97FEA1D}"/>
              </a:ext>
            </a:extLst>
          </p:cNvPr>
          <p:cNvGrpSpPr/>
          <p:nvPr/>
        </p:nvGrpSpPr>
        <p:grpSpPr>
          <a:xfrm>
            <a:off x="7336878" y="760135"/>
            <a:ext cx="3419648" cy="6066238"/>
            <a:chOff x="3408458" y="760135"/>
            <a:chExt cx="3419648" cy="6066238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DAC0D15-331C-4C95-BD47-F8106D44C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8458" y="760135"/>
              <a:ext cx="3419648" cy="6066238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404FF7D-A779-4ADC-871B-7BA09D2865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2449" r="-2449" b="5116"/>
            <a:stretch/>
          </p:blipFill>
          <p:spPr>
            <a:xfrm>
              <a:off x="3469117" y="2014978"/>
              <a:ext cx="1501027" cy="47104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>
            <a:extLst>
              <a:ext uri="{FF2B5EF4-FFF2-40B4-BE49-F238E27FC236}">
                <a16:creationId xmlns:a16="http://schemas.microsoft.com/office/drawing/2014/main" id="{56B6B2AF-7C99-424C-ADBE-A60F3C9A081F}"/>
              </a:ext>
            </a:extLst>
          </p:cNvPr>
          <p:cNvSpPr txBox="1"/>
          <p:nvPr/>
        </p:nvSpPr>
        <p:spPr>
          <a:xfrm>
            <a:off x="2573020" y="514348"/>
            <a:ext cx="1396536" cy="3416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写作文</a:t>
            </a:r>
          </a:p>
        </p:txBody>
      </p:sp>
      <p:sp>
        <p:nvSpPr>
          <p:cNvPr id="11" name="TextBox 1">
            <a:extLst>
              <a:ext uri="{FF2B5EF4-FFF2-40B4-BE49-F238E27FC236}">
                <a16:creationId xmlns:a16="http://schemas.microsoft.com/office/drawing/2014/main" id="{D06EC963-9685-4202-8453-6007C8BA19C5}"/>
              </a:ext>
            </a:extLst>
          </p:cNvPr>
          <p:cNvSpPr txBox="1"/>
          <p:nvPr/>
        </p:nvSpPr>
        <p:spPr>
          <a:xfrm>
            <a:off x="7410335" y="271820"/>
            <a:ext cx="2521756" cy="665480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在纸上写好作文，拍照该图片上传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9E32078-F172-436C-A66C-E831C823F0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90" y="937300"/>
            <a:ext cx="3200176" cy="567690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A298458-A636-4258-97FF-5463743A3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499" y="1085848"/>
            <a:ext cx="3215772" cy="5676909"/>
          </a:xfrm>
          <a:prstGeom prst="rect">
            <a:avLst/>
          </a:prstGeom>
        </p:spPr>
      </p:pic>
      <p:pic>
        <p:nvPicPr>
          <p:cNvPr id="12" name="图片 11" descr="周测1-作文3">
            <a:extLst>
              <a:ext uri="{FF2B5EF4-FFF2-40B4-BE49-F238E27FC236}">
                <a16:creationId xmlns:a16="http://schemas.microsoft.com/office/drawing/2014/main" id="{5C25849E-A818-423F-B84F-F85C75F6E1D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705" t="57021" r="11040" b="23195"/>
          <a:stretch/>
        </p:blipFill>
        <p:spPr>
          <a:xfrm>
            <a:off x="7020000" y="3657580"/>
            <a:ext cx="2452446" cy="15240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1">
            <a:extLst>
              <a:ext uri="{FF2B5EF4-FFF2-40B4-BE49-F238E27FC236}">
                <a16:creationId xmlns:a16="http://schemas.microsoft.com/office/drawing/2014/main" id="{2509B5AB-0D03-4611-AB26-4ACC6A996264}"/>
              </a:ext>
            </a:extLst>
          </p:cNvPr>
          <p:cNvSpPr txBox="1"/>
          <p:nvPr/>
        </p:nvSpPr>
        <p:spPr>
          <a:xfrm>
            <a:off x="1175849" y="304840"/>
            <a:ext cx="1897551" cy="64660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点击“是的”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提交试卷</a:t>
            </a:r>
          </a:p>
        </p:txBody>
      </p:sp>
      <p:sp>
        <p:nvSpPr>
          <p:cNvPr id="13" name="TextBox 1">
            <a:extLst>
              <a:ext uri="{FF2B5EF4-FFF2-40B4-BE49-F238E27FC236}">
                <a16:creationId xmlns:a16="http://schemas.microsoft.com/office/drawing/2014/main" id="{EAFE8807-0EA8-4163-885B-3BA748882F51}"/>
              </a:ext>
            </a:extLst>
          </p:cNvPr>
          <p:cNvSpPr txBox="1"/>
          <p:nvPr/>
        </p:nvSpPr>
        <p:spPr>
          <a:xfrm>
            <a:off x="4900219" y="304840"/>
            <a:ext cx="3029283" cy="64660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再次点击“综合小测” 可以查看成绩（客观题）</a:t>
            </a:r>
          </a:p>
        </p:txBody>
      </p:sp>
      <p:sp>
        <p:nvSpPr>
          <p:cNvPr id="14" name="TextBox 1">
            <a:extLst>
              <a:ext uri="{FF2B5EF4-FFF2-40B4-BE49-F238E27FC236}">
                <a16:creationId xmlns:a16="http://schemas.microsoft.com/office/drawing/2014/main" id="{CB94536C-A005-4C94-8C53-FC949E4EE692}"/>
              </a:ext>
            </a:extLst>
          </p:cNvPr>
          <p:cNvSpPr txBox="1"/>
          <p:nvPr/>
        </p:nvSpPr>
        <p:spPr>
          <a:xfrm>
            <a:off x="8976702" y="304839"/>
            <a:ext cx="2486758" cy="64660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查看客观题成绩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DC82F8-F3F2-4EC3-AACF-57E0CA30B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510" y="951440"/>
            <a:ext cx="3320509" cy="58992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E0A27B6-1658-4307-BA62-1B87A9768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0504" y="1260931"/>
            <a:ext cx="3580952" cy="40380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B77C908-01F6-4628-8B15-464F3CE7DF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9200" y="1013295"/>
            <a:ext cx="3261762" cy="5775492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C415AAB-5C2C-4A91-9234-63DCFF3DC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346" y="837073"/>
            <a:ext cx="3269189" cy="5760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CD0096D-F35F-4E38-AD73-B3F1147FD98A}"/>
              </a:ext>
            </a:extLst>
          </p:cNvPr>
          <p:cNvSpPr txBox="1"/>
          <p:nvPr/>
        </p:nvSpPr>
        <p:spPr>
          <a:xfrm>
            <a:off x="659155" y="284349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字词列表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1F20AF-4CBE-4CFC-A722-E5D3CE2C2679}"/>
              </a:ext>
            </a:extLst>
          </p:cNvPr>
          <p:cNvSpPr txBox="1"/>
          <p:nvPr/>
        </p:nvSpPr>
        <p:spPr>
          <a:xfrm>
            <a:off x="4501542" y="299067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字词列表</a:t>
            </a:r>
            <a:r>
              <a:rPr lang="en-US" altLang="zh-CN" sz="2000" dirty="0"/>
              <a:t>-</a:t>
            </a:r>
            <a:r>
              <a:rPr lang="zh-CN" altLang="en-US" sz="2000" dirty="0"/>
              <a:t>分类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24F47E7-9E36-49F4-81E1-073A11188E25}"/>
              </a:ext>
            </a:extLst>
          </p:cNvPr>
          <p:cNvSpPr txBox="1"/>
          <p:nvPr/>
        </p:nvSpPr>
        <p:spPr>
          <a:xfrm>
            <a:off x="8279346" y="284349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字词详情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B814CAF-309F-47F3-B659-EC9BDA957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50" y="813651"/>
            <a:ext cx="3233533" cy="57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5075819-C0AF-4BFD-A1FC-61F032AF61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341" y="798933"/>
            <a:ext cx="3225946" cy="57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500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0A6570-E167-4364-AD21-1C8ACB1E3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995" y="1027265"/>
            <a:ext cx="3197172" cy="56952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1CED99E-D948-441A-B89E-0AA95BA4EEA0}"/>
              </a:ext>
            </a:extLst>
          </p:cNvPr>
          <p:cNvSpPr txBox="1"/>
          <p:nvPr/>
        </p:nvSpPr>
        <p:spPr>
          <a:xfrm>
            <a:off x="867219" y="403250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个人中心首页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A67F21-7F9F-4BCF-8105-649D65C59B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792" y="1027265"/>
            <a:ext cx="3203031" cy="569522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DA25EF-C3D0-4336-94D4-4F22295FFBF0}"/>
              </a:ext>
            </a:extLst>
          </p:cNvPr>
          <p:cNvSpPr txBox="1"/>
          <p:nvPr/>
        </p:nvSpPr>
        <p:spPr>
          <a:xfrm>
            <a:off x="4534638" y="382125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个人信息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71C135-940C-4760-8A13-3C5FFB0D8B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8838" y="1027264"/>
            <a:ext cx="3215324" cy="56952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7B30A75-9C06-4F67-83A1-7CF8A170E5B1}"/>
              </a:ext>
            </a:extLst>
          </p:cNvPr>
          <p:cNvSpPr txBox="1"/>
          <p:nvPr/>
        </p:nvSpPr>
        <p:spPr>
          <a:xfrm>
            <a:off x="8325138" y="438348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学生分析</a:t>
            </a:r>
          </a:p>
        </p:txBody>
      </p:sp>
    </p:spTree>
    <p:extLst>
      <p:ext uri="{BB962C8B-B14F-4D97-AF65-F5344CB8AC3E}">
        <p14:creationId xmlns:p14="http://schemas.microsoft.com/office/powerpoint/2010/main" val="2129736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2E268A2-300A-4FEF-8C41-B6A9947D5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3385" y="949458"/>
            <a:ext cx="3258157" cy="575780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EA72EE-7910-4E2E-88AA-AD422513E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609" y="949458"/>
            <a:ext cx="3242006" cy="57578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C47B45-43A0-474D-A443-35166C34FF11}"/>
              </a:ext>
            </a:extLst>
          </p:cNvPr>
          <p:cNvSpPr txBox="1"/>
          <p:nvPr/>
        </p:nvSpPr>
        <p:spPr>
          <a:xfrm>
            <a:off x="686250" y="403250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发现首页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E9A77B2-D1B7-409A-BA65-C272276362C9}"/>
              </a:ext>
            </a:extLst>
          </p:cNvPr>
          <p:cNvSpPr txBox="1"/>
          <p:nvPr/>
        </p:nvSpPr>
        <p:spPr>
          <a:xfrm>
            <a:off x="4534638" y="424328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搜索出题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8C773D9-5BC3-4AF4-8F9C-95DFF9656DBB}"/>
              </a:ext>
            </a:extLst>
          </p:cNvPr>
          <p:cNvSpPr txBox="1"/>
          <p:nvPr/>
        </p:nvSpPr>
        <p:spPr>
          <a:xfrm>
            <a:off x="8391101" y="424328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随机出题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2984E4-9109-43F7-BEFC-3165E2E0C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378" y="949458"/>
            <a:ext cx="3231244" cy="57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46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9F05F9D-EB98-446B-8122-D96313D61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250" y="787332"/>
            <a:ext cx="3238381" cy="576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CF0F6FB-5643-4616-8E81-635786393C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6053" y="787332"/>
            <a:ext cx="3253013" cy="576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29436EE-2A9D-45A0-9914-87D915BED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0488" y="787332"/>
            <a:ext cx="3257919" cy="5760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7B69B2-1B82-4680-9D2E-03A471A5DFD8}"/>
              </a:ext>
            </a:extLst>
          </p:cNvPr>
          <p:cNvSpPr txBox="1"/>
          <p:nvPr/>
        </p:nvSpPr>
        <p:spPr>
          <a:xfrm>
            <a:off x="762018" y="311388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知识点出题目录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116043-D26C-429E-A82C-630EFAE3CD53}"/>
              </a:ext>
            </a:extLst>
          </p:cNvPr>
          <p:cNvSpPr txBox="1"/>
          <p:nvPr/>
        </p:nvSpPr>
        <p:spPr>
          <a:xfrm>
            <a:off x="4451197" y="311388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知识点出题题目列表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A2773A7-6D4C-4858-818B-9A0819378316}"/>
              </a:ext>
            </a:extLst>
          </p:cNvPr>
          <p:cNvSpPr txBox="1"/>
          <p:nvPr/>
        </p:nvSpPr>
        <p:spPr>
          <a:xfrm>
            <a:off x="8168085" y="311748"/>
            <a:ext cx="3122724" cy="400110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/>
              <a:t>智能组卷</a:t>
            </a:r>
          </a:p>
        </p:txBody>
      </p:sp>
    </p:spTree>
    <p:extLst>
      <p:ext uri="{BB962C8B-B14F-4D97-AF65-F5344CB8AC3E}">
        <p14:creationId xmlns:p14="http://schemas.microsoft.com/office/powerpoint/2010/main" val="1984946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ACFD7C-8C2C-4CED-A035-75E1A519096D}"/>
              </a:ext>
            </a:extLst>
          </p:cNvPr>
          <p:cNvSpPr txBox="1"/>
          <p:nvPr/>
        </p:nvSpPr>
        <p:spPr>
          <a:xfrm>
            <a:off x="590843" y="1397675"/>
            <a:ext cx="10916529" cy="5013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随着中国在世界舞台上的影响力不断提高，来华留学生人数不断增加。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年，共有来自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196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个国家和地区的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492185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名各类外国留学人员在全国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1004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所高等院校学习，比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年增长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0.62%(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数据均不含港、澳、台地区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。预计到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年，来华留学生数量将达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万人次。</a:t>
            </a:r>
          </a:p>
          <a:p>
            <a:pPr indent="457200">
              <a:lnSpc>
                <a:spcPct val="150000"/>
              </a:lnSpc>
            </a:pPr>
            <a:r>
              <a:rPr lang="zh-CN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着来华留学生规模的不断扩大，教育情况有了很大的改变。从单一的语言教育逐渐转变为集语言教育、职业教育、国情教育、法制教育为一体的教学体系。从目前的主要以向学生提供课程为主，向以学生需求为中心提供教学支撑体系转变。而现有的教学模式在应对多元化教学时有些乏力，无法很好地适应当前来华留学生的学习需求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E0025B-F78C-4108-879F-55B677D7B962}"/>
              </a:ext>
            </a:extLst>
          </p:cNvPr>
          <p:cNvSpPr txBox="1"/>
          <p:nvPr/>
        </p:nvSpPr>
        <p:spPr>
          <a:xfrm>
            <a:off x="590843" y="492369"/>
            <a:ext cx="417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35292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7ACFD7C-8C2C-4CED-A035-75E1A519096D}"/>
              </a:ext>
            </a:extLst>
          </p:cNvPr>
          <p:cNvSpPr txBox="1"/>
          <p:nvPr/>
        </p:nvSpPr>
        <p:spPr>
          <a:xfrm>
            <a:off x="590843" y="1397675"/>
            <a:ext cx="10916529" cy="4459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针对当前教学模式所存在的缺陷以及华文教学系统市场的空缺，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提出一种专门针对华文教育的智能教学辅助系统。学生使用移动端进行自主学习，老师使用网页端完成预备教学、教学练习、学生班级考试的数据分析等教学工作。</a:t>
            </a:r>
          </a:p>
          <a:p>
            <a:pPr indent="457200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本项目的研究，将计算机技术应用于当下的教学系统中，构建智能教学辅助系统，能够改变传统的教育模式和教学方法，并且对教育理念的进一步发展也起到了一定的积极推动作用。通过使用本系统，减轻了人类教师的工作量，调动了学生的自主学习积极性，扩展了学生自主学习的方向，进而使学生形成自主学习、自我教育的良好学习习惯，最终达到提高教学质量的目的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E0025B-F78C-4108-879F-55B677D7B962}"/>
              </a:ext>
            </a:extLst>
          </p:cNvPr>
          <p:cNvSpPr txBox="1"/>
          <p:nvPr/>
        </p:nvSpPr>
        <p:spPr>
          <a:xfrm>
            <a:off x="590843" y="492369"/>
            <a:ext cx="4178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项目意义</a:t>
            </a:r>
            <a:endParaRPr lang="en-US" altLang="zh-CN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1550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96198" y="4121290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《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学在华大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》</a:t>
            </a:r>
            <a:b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</a:b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学生端</a:t>
            </a:r>
            <a:r>
              <a:rPr lang="en-US" altLang="zh-CN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APP</a:t>
            </a:r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使用流程简介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79CDA30-3862-4239-8318-3C7ECB2B0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7890" y="0"/>
            <a:ext cx="3238500" cy="32385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8D47616-8159-493D-A070-CB92AC1573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812" y="88503"/>
            <a:ext cx="3061493" cy="3061493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6B284D7-C659-4D72-8378-186C9750A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0507" y="88503"/>
            <a:ext cx="3061493" cy="306149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05719" cy="497904"/>
          </a:xfrm>
          <a:solidFill>
            <a:schemeClr val="accent2"/>
          </a:solidFill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接受学在华大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.</a:t>
            </a:r>
            <a:r>
              <a:rPr kumimoji="1"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apk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并安装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79991" y="1082119"/>
            <a:ext cx="3166274" cy="504029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248693" y="390918"/>
            <a:ext cx="2013693" cy="3693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登陆界面安装</a:t>
            </a:r>
            <a:r>
              <a:rPr lang="en-US" altLang="zh-CN" dirty="0"/>
              <a:t>APP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715" y="213995"/>
            <a:ext cx="3833495" cy="64300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773514-DC0F-4494-8279-C24E3C2C8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4177" y="950544"/>
            <a:ext cx="3122724" cy="551653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/>
          <p:cNvSpPr txBox="1"/>
          <p:nvPr/>
        </p:nvSpPr>
        <p:spPr>
          <a:xfrm>
            <a:off x="412115" y="257373"/>
            <a:ext cx="2723823" cy="3693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在首页选择“基础教程”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673008" y="258207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已提交：仅可查看</a:t>
            </a:r>
          </a:p>
          <a:p>
            <a:r>
              <a:rPr kumimoji="1"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未提交：可以作答</a:t>
            </a:r>
          </a:p>
        </p:txBody>
      </p:sp>
      <p:sp>
        <p:nvSpPr>
          <p:cNvPr id="8" name="TextBox 66">
            <a:extLst>
              <a:ext uri="{FF2B5EF4-FFF2-40B4-BE49-F238E27FC236}">
                <a16:creationId xmlns:a16="http://schemas.microsoft.com/office/drawing/2014/main" id="{BD7F1E21-73CA-4A01-9CBE-13C12F316DD8}"/>
              </a:ext>
            </a:extLst>
          </p:cNvPr>
          <p:cNvSpPr txBox="1"/>
          <p:nvPr/>
        </p:nvSpPr>
        <p:spPr>
          <a:xfrm>
            <a:off x="3759778" y="257373"/>
            <a:ext cx="2031325" cy="3693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点击“综合小测”</a:t>
            </a:r>
          </a:p>
        </p:txBody>
      </p:sp>
      <p:sp>
        <p:nvSpPr>
          <p:cNvPr id="9" name="TextBox 66">
            <a:extLst>
              <a:ext uri="{FF2B5EF4-FFF2-40B4-BE49-F238E27FC236}">
                <a16:creationId xmlns:a16="http://schemas.microsoft.com/office/drawing/2014/main" id="{36A12F3D-367A-4BA1-BDB1-3B2E124F66A6}"/>
              </a:ext>
            </a:extLst>
          </p:cNvPr>
          <p:cNvSpPr txBox="1"/>
          <p:nvPr/>
        </p:nvSpPr>
        <p:spPr>
          <a:xfrm>
            <a:off x="9056064" y="260013"/>
            <a:ext cx="2031325" cy="3693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点击“开始做题”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C3C5BF-F05F-4621-9C20-4AD1090284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155" y="769384"/>
            <a:ext cx="3161742" cy="56339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E89698-96E6-4A82-85F4-4C8FDAC0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6469" y="769385"/>
            <a:ext cx="3149626" cy="5633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BE9AA9B-C9CA-4BF8-AF4D-35E7F142E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9130" y="769385"/>
            <a:ext cx="3161742" cy="563395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66">
            <a:extLst>
              <a:ext uri="{FF2B5EF4-FFF2-40B4-BE49-F238E27FC236}">
                <a16:creationId xmlns:a16="http://schemas.microsoft.com/office/drawing/2014/main" id="{CFC69A00-FFB4-43BD-979B-AD32CD2CB9FF}"/>
              </a:ext>
            </a:extLst>
          </p:cNvPr>
          <p:cNvSpPr txBox="1"/>
          <p:nvPr/>
        </p:nvSpPr>
        <p:spPr>
          <a:xfrm>
            <a:off x="1371600" y="303738"/>
            <a:ext cx="2492990" cy="3693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第一部分“听力理解”</a:t>
            </a:r>
          </a:p>
        </p:txBody>
      </p:sp>
      <p:sp>
        <p:nvSpPr>
          <p:cNvPr id="13" name="TextBox 66">
            <a:extLst>
              <a:ext uri="{FF2B5EF4-FFF2-40B4-BE49-F238E27FC236}">
                <a16:creationId xmlns:a16="http://schemas.microsoft.com/office/drawing/2014/main" id="{372AE58D-9089-47AB-83DE-9807ECD13126}"/>
              </a:ext>
            </a:extLst>
          </p:cNvPr>
          <p:cNvSpPr txBox="1"/>
          <p:nvPr/>
        </p:nvSpPr>
        <p:spPr>
          <a:xfrm>
            <a:off x="4504421" y="303738"/>
            <a:ext cx="2492990" cy="64633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 fontScale="92500"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点击题干“听力理解”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查看题型说明</a:t>
            </a:r>
          </a:p>
        </p:txBody>
      </p:sp>
      <p:sp>
        <p:nvSpPr>
          <p:cNvPr id="14" name="TextBox 66">
            <a:extLst>
              <a:ext uri="{FF2B5EF4-FFF2-40B4-BE49-F238E27FC236}">
                <a16:creationId xmlns:a16="http://schemas.microsoft.com/office/drawing/2014/main" id="{ED97FA37-9DF7-400D-A686-61FA694AB4C3}"/>
              </a:ext>
            </a:extLst>
          </p:cNvPr>
          <p:cNvSpPr txBox="1"/>
          <p:nvPr/>
        </p:nvSpPr>
        <p:spPr>
          <a:xfrm>
            <a:off x="7702133" y="303737"/>
            <a:ext cx="3485249" cy="646331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indent="0">
              <a:buNone/>
            </a:pPr>
            <a:r>
              <a:rPr lang="zh-CN" altLang="en-US" dirty="0"/>
              <a:t>点击 “答题卡”再点击某个序号</a:t>
            </a:r>
            <a:endParaRPr lang="en-US" altLang="zh-CN" dirty="0"/>
          </a:p>
          <a:p>
            <a:pPr marL="0" indent="0" algn="ctr">
              <a:buNone/>
            </a:pPr>
            <a:r>
              <a:rPr lang="zh-CN" altLang="en-US" dirty="0"/>
              <a:t>直接跳转到该题目进行作答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CAF2C0-31C6-4490-AB41-1CFA7AC8D2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163" y="1054736"/>
            <a:ext cx="3103863" cy="5504182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E3AEB73-91C3-456B-BA0F-7F5954152D82}"/>
              </a:ext>
            </a:extLst>
          </p:cNvPr>
          <p:cNvGrpSpPr/>
          <p:nvPr/>
        </p:nvGrpSpPr>
        <p:grpSpPr>
          <a:xfrm>
            <a:off x="4288521" y="1050080"/>
            <a:ext cx="3101758" cy="5504182"/>
            <a:chOff x="4288521" y="1050080"/>
            <a:chExt cx="3101758" cy="550418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F308C26B-9618-4D3D-A2F4-A6D5F07DC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88521" y="1050080"/>
              <a:ext cx="3101758" cy="5504182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A98BA066-4393-472F-B24F-85531C0BF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288521" y="2498211"/>
              <a:ext cx="3101758" cy="2897695"/>
            </a:xfrm>
            <a:prstGeom prst="rect">
              <a:avLst/>
            </a:prstGeom>
          </p:spPr>
        </p:pic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98A9BE6B-BD40-4F49-AF44-A918D4F6B009}"/>
              </a:ext>
            </a:extLst>
          </p:cNvPr>
          <p:cNvGrpSpPr/>
          <p:nvPr/>
        </p:nvGrpSpPr>
        <p:grpSpPr>
          <a:xfrm>
            <a:off x="7890819" y="1050080"/>
            <a:ext cx="3101758" cy="5499526"/>
            <a:chOff x="1371600" y="1551385"/>
            <a:chExt cx="3590476" cy="6371429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63AE4F7-5196-4A07-A75E-0371704FD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1551385"/>
              <a:ext cx="3590476" cy="637142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CAE2F8D-2FC5-4D11-9A7D-39F4F13294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24243"/>
            <a:stretch/>
          </p:blipFill>
          <p:spPr>
            <a:xfrm>
              <a:off x="2861230" y="2009479"/>
              <a:ext cx="2069377" cy="453389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"/>
          <p:cNvSpPr txBox="1"/>
          <p:nvPr/>
        </p:nvSpPr>
        <p:spPr>
          <a:xfrm>
            <a:off x="4808907" y="415551"/>
            <a:ext cx="1396536" cy="341632"/>
          </a:xfrm>
          <a:prstGeom prst="rect">
            <a:avLst/>
          </a:prstGeom>
          <a:solidFill>
            <a:schemeClr val="accent2"/>
          </a:solidFill>
        </p:spPr>
        <p:txBody>
          <a:bodyPr vert="horz" lIns="91440" tIns="45720" rIns="91440" bIns="45720" rtlCol="0" anchor="ctr">
            <a:normAutofit/>
          </a:bodyPr>
          <a:lstStyle>
            <a:defPPr>
              <a:defRPr lang="en-US"/>
            </a:defPPr>
            <a:lvl1pPr marL="285750" indent="-285750">
              <a:lnSpc>
                <a:spcPct val="9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 kumimoji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综合阅读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B91FE47-F282-4F23-BCF5-490A7F0CB0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92" y="894080"/>
            <a:ext cx="2834857" cy="50498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DA37571-0319-497B-8DB3-072468339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2064" y="904087"/>
            <a:ext cx="2840052" cy="5049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16A55E-1407-46E9-8888-C60A994C3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894080"/>
            <a:ext cx="2880346" cy="505404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9A68058-7155-443D-B04E-B77C3013DC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0230" y="894080"/>
            <a:ext cx="2834856" cy="504226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449</Words>
  <Application>Microsoft Office PowerPoint</Application>
  <PresentationFormat>宽屏</PresentationFormat>
  <Paragraphs>42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2" baseType="lpstr">
      <vt:lpstr>Songti TC</vt:lpstr>
      <vt:lpstr>微软雅黑</vt:lpstr>
      <vt:lpstr>Arial</vt:lpstr>
      <vt:lpstr>Calibri</vt:lpstr>
      <vt:lpstr>Calibri Light</vt:lpstr>
      <vt:lpstr>Office Theme</vt:lpstr>
      <vt:lpstr>《学在华大》第二期</vt:lpstr>
      <vt:lpstr>PowerPoint 演示文稿</vt:lpstr>
      <vt:lpstr>PowerPoint 演示文稿</vt:lpstr>
      <vt:lpstr>《学在华大》 学生端APP使用流程简介</vt:lpstr>
      <vt:lpstr>接受学在华大.apk并安装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Yongxin Liao</dc:creator>
  <cp:lastModifiedBy>彤 吕</cp:lastModifiedBy>
  <cp:revision>375</cp:revision>
  <dcterms:created xsi:type="dcterms:W3CDTF">2019-07-24T04:59:00Z</dcterms:created>
  <dcterms:modified xsi:type="dcterms:W3CDTF">2020-01-08T09:50:13Z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2052-11.1.0.9175</vt:lpwstr>
  </property>
</Properties>
</file>